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lapa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lv-LV" dirty="0"/>
              <a:t>ATKRITUMU DAUDZUMS UZ VIENU BĒRNU </a:t>
            </a:r>
            <a:r>
              <a:rPr lang="lv-LV" dirty="0" smtClean="0"/>
              <a:t>NEDĒĻĀ (</a:t>
            </a:r>
            <a:r>
              <a:rPr lang="lv-LV" baseline="0" dirty="0" smtClean="0"/>
              <a:t> L )</a:t>
            </a:r>
            <a:endParaRPr lang="lv-LV"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lv-LV"/>
        </a:p>
      </c:txPr>
    </c:title>
    <c:autoTitleDeleted val="0"/>
    <c:plotArea>
      <c:layout/>
      <c:lineChart>
        <c:grouping val="standard"/>
        <c:varyColors val="0"/>
        <c:ser>
          <c:idx val="0"/>
          <c:order val="0"/>
          <c:tx>
            <c:strRef>
              <c:f>Lapa1!$B$1</c:f>
              <c:strCache>
                <c:ptCount val="1"/>
                <c:pt idx="0">
                  <c:v>Atkritumi</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lv-LV"/>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Lapa1!$A$2:$A$5</c:f>
              <c:strCache>
                <c:ptCount val="4"/>
                <c:pt idx="0">
                  <c:v>10.2017.</c:v>
                </c:pt>
                <c:pt idx="1">
                  <c:v>02.2018.</c:v>
                </c:pt>
                <c:pt idx="2">
                  <c:v>05.2018.</c:v>
                </c:pt>
                <c:pt idx="3">
                  <c:v>01.2019.</c:v>
                </c:pt>
              </c:strCache>
            </c:strRef>
          </c:cat>
          <c:val>
            <c:numRef>
              <c:f>Lapa1!$B$2:$B$5</c:f>
              <c:numCache>
                <c:formatCode>General</c:formatCode>
                <c:ptCount val="4"/>
                <c:pt idx="0">
                  <c:v>0.2</c:v>
                </c:pt>
                <c:pt idx="1">
                  <c:v>0.18</c:v>
                </c:pt>
                <c:pt idx="2">
                  <c:v>0.17299999999999999</c:v>
                </c:pt>
                <c:pt idx="3">
                  <c:v>0.16200000000000001</c:v>
                </c:pt>
              </c:numCache>
            </c:numRef>
          </c:val>
          <c:smooth val="0"/>
          <c:extLst xmlns:c16r2="http://schemas.microsoft.com/office/drawing/2015/06/chart">
            <c:ext xmlns:c16="http://schemas.microsoft.com/office/drawing/2014/chart" uri="{C3380CC4-5D6E-409C-BE32-E72D297353CC}">
              <c16:uniqueId val="{00000000-D729-4069-B6B3-C3C197A017EA}"/>
            </c:ext>
          </c:extLst>
        </c:ser>
        <c:ser>
          <c:idx val="1"/>
          <c:order val="1"/>
          <c:tx>
            <c:strRef>
              <c:f>Lapa1!$C$1</c:f>
              <c:strCache>
                <c:ptCount val="1"/>
                <c:pt idx="0">
                  <c:v>Kolonna1</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lv-LV"/>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Lapa1!$A$2:$A$5</c:f>
              <c:strCache>
                <c:ptCount val="4"/>
                <c:pt idx="0">
                  <c:v>10.2017.</c:v>
                </c:pt>
                <c:pt idx="1">
                  <c:v>02.2018.</c:v>
                </c:pt>
                <c:pt idx="2">
                  <c:v>05.2018.</c:v>
                </c:pt>
                <c:pt idx="3">
                  <c:v>01.2019.</c:v>
                </c:pt>
              </c:strCache>
            </c:strRef>
          </c:cat>
          <c:val>
            <c:numRef>
              <c:f>Lapa1!$C$2:$C$5</c:f>
              <c:numCache>
                <c:formatCode>General</c:formatCode>
                <c:ptCount val="4"/>
              </c:numCache>
            </c:numRef>
          </c:val>
          <c:smooth val="0"/>
          <c:extLst xmlns:c16r2="http://schemas.microsoft.com/office/drawing/2015/06/chart">
            <c:ext xmlns:c16="http://schemas.microsoft.com/office/drawing/2014/chart" uri="{C3380CC4-5D6E-409C-BE32-E72D297353CC}">
              <c16:uniqueId val="{00000001-D729-4069-B6B3-C3C197A017EA}"/>
            </c:ext>
          </c:extLst>
        </c:ser>
        <c:ser>
          <c:idx val="2"/>
          <c:order val="2"/>
          <c:tx>
            <c:strRef>
              <c:f>Lapa1!$D$1</c:f>
              <c:strCache>
                <c:ptCount val="1"/>
                <c:pt idx="0">
                  <c:v>Kolonna2</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lv-LV"/>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Lapa1!$A$2:$A$5</c:f>
              <c:strCache>
                <c:ptCount val="4"/>
                <c:pt idx="0">
                  <c:v>10.2017.</c:v>
                </c:pt>
                <c:pt idx="1">
                  <c:v>02.2018.</c:v>
                </c:pt>
                <c:pt idx="2">
                  <c:v>05.2018.</c:v>
                </c:pt>
                <c:pt idx="3">
                  <c:v>01.2019.</c:v>
                </c:pt>
              </c:strCache>
            </c:strRef>
          </c:cat>
          <c:val>
            <c:numRef>
              <c:f>Lapa1!$D$2:$D$5</c:f>
              <c:numCache>
                <c:formatCode>General</c:formatCode>
                <c:ptCount val="4"/>
              </c:numCache>
            </c:numRef>
          </c:val>
          <c:smooth val="0"/>
          <c:extLst xmlns:c16r2="http://schemas.microsoft.com/office/drawing/2015/06/chart">
            <c:ext xmlns:c16="http://schemas.microsoft.com/office/drawing/2014/chart" uri="{C3380CC4-5D6E-409C-BE32-E72D297353CC}">
              <c16:uniqueId val="{00000002-D729-4069-B6B3-C3C197A017EA}"/>
            </c:ext>
          </c:extLst>
        </c:ser>
        <c:dLbls>
          <c:dLblPos val="ctr"/>
          <c:showLegendKey val="0"/>
          <c:showVal val="1"/>
          <c:showCatName val="0"/>
          <c:showSerName val="0"/>
          <c:showPercent val="0"/>
          <c:showBubbleSize val="0"/>
        </c:dLbls>
        <c:smooth val="0"/>
        <c:axId val="-1705893296"/>
        <c:axId val="-1705898736"/>
      </c:lineChart>
      <c:catAx>
        <c:axId val="-170589329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v-LV"/>
          </a:p>
        </c:txPr>
        <c:crossAx val="-1705898736"/>
        <c:crosses val="autoZero"/>
        <c:auto val="1"/>
        <c:lblAlgn val="ctr"/>
        <c:lblOffset val="100"/>
        <c:noMultiLvlLbl val="0"/>
      </c:catAx>
      <c:valAx>
        <c:axId val="-17058987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v-LV"/>
          </a:p>
        </c:txPr>
        <c:crossAx val="-1705893296"/>
        <c:crosses val="autoZero"/>
        <c:crossBetween val="between"/>
      </c:valAx>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Noklikšķiniet, lai rediģētu šablona apakšvirsraksta stilu</a:t>
            </a:r>
            <a:endParaRPr lang="lv-LV"/>
          </a:p>
        </p:txBody>
      </p:sp>
      <p:sp>
        <p:nvSpPr>
          <p:cNvPr id="4" name="Datuma vietturis 3"/>
          <p:cNvSpPr>
            <a:spLocks noGrp="1"/>
          </p:cNvSpPr>
          <p:nvPr>
            <p:ph type="dt" sz="half" idx="10"/>
          </p:nvPr>
        </p:nvSpPr>
        <p:spPr/>
        <p:txBody>
          <a:bodyPr/>
          <a:lstStyle/>
          <a:p>
            <a:fld id="{22DBC274-3A5E-4E8F-9D53-3FB7CFC36296}" type="datetimeFigureOut">
              <a:rPr lang="lv-LV" smtClean="0"/>
              <a:t>18.06.2019.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410008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22DBC274-3A5E-4E8F-9D53-3FB7CFC36296}" type="datetimeFigureOut">
              <a:rPr lang="lv-LV" smtClean="0"/>
              <a:t>18.06.2019.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312834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22DBC274-3A5E-4E8F-9D53-3FB7CFC36296}" type="datetimeFigureOut">
              <a:rPr lang="lv-LV" smtClean="0"/>
              <a:t>18.06.2019.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97306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22DBC274-3A5E-4E8F-9D53-3FB7CFC36296}" type="datetimeFigureOut">
              <a:rPr lang="lv-LV" smtClean="0"/>
              <a:t>18.06.2019.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300389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lv-LV"/>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22DBC274-3A5E-4E8F-9D53-3FB7CFC36296}" type="datetimeFigureOut">
              <a:rPr lang="lv-LV" smtClean="0"/>
              <a:t>18.06.2019.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275331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22DBC274-3A5E-4E8F-9D53-3FB7CFC36296}" type="datetimeFigureOut">
              <a:rPr lang="lv-LV" smtClean="0"/>
              <a:t>18.06.2019.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24087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22DBC274-3A5E-4E8F-9D53-3FB7CFC36296}" type="datetimeFigureOut">
              <a:rPr lang="lv-LV" smtClean="0"/>
              <a:t>18.06.2019.</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284620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22DBC274-3A5E-4E8F-9D53-3FB7CFC36296}" type="datetimeFigureOut">
              <a:rPr lang="lv-LV" smtClean="0"/>
              <a:t>18.06.2019.</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316363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22DBC274-3A5E-4E8F-9D53-3FB7CFC36296}" type="datetimeFigureOut">
              <a:rPr lang="lv-LV" smtClean="0"/>
              <a:t>18.06.2019.</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343911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22DBC274-3A5E-4E8F-9D53-3FB7CFC36296}" type="datetimeFigureOut">
              <a:rPr lang="lv-LV" smtClean="0"/>
              <a:t>18.06.2019.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39755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22DBC274-3A5E-4E8F-9D53-3FB7CFC36296}" type="datetimeFigureOut">
              <a:rPr lang="lv-LV" smtClean="0"/>
              <a:t>18.06.2019.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A4A0AAF2-0690-4A96-9913-F50ECBC1AB4B}" type="slidenum">
              <a:rPr lang="lv-LV" smtClean="0"/>
              <a:t>‹#›</a:t>
            </a:fld>
            <a:endParaRPr lang="lv-LV"/>
          </a:p>
        </p:txBody>
      </p:sp>
    </p:spTree>
    <p:extLst>
      <p:ext uri="{BB962C8B-B14F-4D97-AF65-F5344CB8AC3E}">
        <p14:creationId xmlns:p14="http://schemas.microsoft.com/office/powerpoint/2010/main" val="342261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BC274-3A5E-4E8F-9D53-3FB7CFC36296}" type="datetimeFigureOut">
              <a:rPr lang="lv-LV" smtClean="0"/>
              <a:t>18.06.2019.</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0AAF2-0690-4A96-9913-F50ECBC1AB4B}" type="slidenum">
              <a:rPr lang="lv-LV" smtClean="0"/>
              <a:t>‹#›</a:t>
            </a:fld>
            <a:endParaRPr lang="lv-LV"/>
          </a:p>
        </p:txBody>
      </p:sp>
    </p:spTree>
    <p:extLst>
      <p:ext uri="{BB962C8B-B14F-4D97-AF65-F5344CB8AC3E}">
        <p14:creationId xmlns:p14="http://schemas.microsoft.com/office/powerpoint/2010/main" val="417969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429636"/>
            <a:ext cx="9144000" cy="2387600"/>
          </a:xfrm>
        </p:spPr>
        <p:txBody>
          <a:bodyPr/>
          <a:lstStyle/>
          <a:p>
            <a:r>
              <a:rPr lang="lv-LV" b="1" dirty="0" smtClean="0"/>
              <a:t>PAR ĒDINĀŠANU IZGLĪTĪBAS IESTĀDĒ</a:t>
            </a:r>
            <a:endParaRPr lang="lv-LV" b="1" dirty="0"/>
          </a:p>
        </p:txBody>
      </p:sp>
      <p:pic>
        <p:nvPicPr>
          <p:cNvPr id="1026" name="Picture 2" descr="Att&amp;emacr;lu rezult&amp;amacr;ti vaic&amp;amacr;jumam “VEGE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96" y="2817236"/>
            <a:ext cx="6948055" cy="391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97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t&amp;emacr;lu rezult&amp;amacr;ti vaic&amp;amacr;jumam “VEGE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9582">
            <a:off x="9325537" y="4061479"/>
            <a:ext cx="2515480" cy="2418483"/>
          </a:xfrm>
          <a:prstGeom prst="rect">
            <a:avLst/>
          </a:prstGeom>
          <a:noFill/>
          <a:extLst>
            <a:ext uri="{909E8E84-426E-40DD-AFC4-6F175D3DCCD1}">
              <a14:hiddenFill xmlns:a14="http://schemas.microsoft.com/office/drawing/2010/main">
                <a:solidFill>
                  <a:srgbClr val="FFFFFF"/>
                </a:solidFill>
              </a14:hiddenFill>
            </a:ext>
          </a:extLst>
        </p:spPr>
      </p:pic>
      <p:sp>
        <p:nvSpPr>
          <p:cNvPr id="3" name="Satura vietturis 2"/>
          <p:cNvSpPr>
            <a:spLocks noGrp="1"/>
          </p:cNvSpPr>
          <p:nvPr>
            <p:ph idx="1"/>
          </p:nvPr>
        </p:nvSpPr>
        <p:spPr>
          <a:xfrm>
            <a:off x="367145" y="454025"/>
            <a:ext cx="10515600" cy="6237720"/>
          </a:xfrm>
        </p:spPr>
        <p:txBody>
          <a:bodyPr>
            <a:normAutofit lnSpcReduction="10000"/>
          </a:bodyPr>
          <a:lstStyle/>
          <a:p>
            <a:pPr marL="0" indent="0">
              <a:buNone/>
            </a:pPr>
            <a:r>
              <a:rPr lang="lv-LV" dirty="0" smtClean="0"/>
              <a:t>	</a:t>
            </a:r>
            <a:r>
              <a:rPr lang="lv-LV" sz="2600" dirty="0" smtClean="0"/>
              <a:t>2018. gadā Veselības ministrija izstrādāja grozījumus Ministru kabineta 2012</a:t>
            </a:r>
            <a:r>
              <a:rPr lang="lv-LV" sz="2600" dirty="0"/>
              <a:t>.</a:t>
            </a:r>
            <a:r>
              <a:rPr lang="lv-LV" sz="2600" dirty="0" smtClean="0"/>
              <a:t> gada 13. marta noteikumos Nr. 172 un ar 1.septembri stājās spēkā izmaiņas ēdināšanas prasībās. Veselības ministrija ir apkopojusi atbildes uz biežāk uzdotajiem jautājumiem.</a:t>
            </a:r>
          </a:p>
          <a:p>
            <a:r>
              <a:rPr lang="lv-LV" sz="2600" b="1" u="sng" dirty="0" smtClean="0"/>
              <a:t>Kāpēc tika veikti grozījumi?</a:t>
            </a:r>
          </a:p>
          <a:p>
            <a:pPr marL="0" indent="0">
              <a:buNone/>
            </a:pPr>
            <a:r>
              <a:rPr lang="lv-LV" sz="2600" dirty="0"/>
              <a:t>	</a:t>
            </a:r>
            <a:r>
              <a:rPr lang="lv-LV" sz="2600" dirty="0" smtClean="0"/>
              <a:t>Pasaules Veselības organizācija 2017. gadā norādīja, ka iepriekš noteiktajās uztura normās pārsniedz aktuālās enerģētikas vērtības un uzturu daudzums bērniem, kā arī atsevišķās bērnu vecuma grupās ir noteikts pārāk mazs augļu, dārzeņu, piena un piena produktu daudzums nedēļā</a:t>
            </a:r>
          </a:p>
          <a:p>
            <a:r>
              <a:rPr lang="lv-LV" sz="2600" b="1" u="sng" dirty="0" smtClean="0"/>
              <a:t>Vai izmaiņas uztura normās paredz porciju izmēra samazināšanu?</a:t>
            </a:r>
          </a:p>
          <a:p>
            <a:pPr marL="0" indent="0">
              <a:buNone/>
            </a:pPr>
            <a:r>
              <a:rPr lang="lv-LV" sz="2600" b="1" dirty="0"/>
              <a:t>	</a:t>
            </a:r>
            <a:r>
              <a:rPr lang="lv-LV" sz="2600" dirty="0" smtClean="0"/>
              <a:t>Viennozīmīgi neparedz ēdienu porciju samazināšanu, speciālisti iesaka veikt šādas darbības:</a:t>
            </a:r>
          </a:p>
          <a:p>
            <a:pPr lvl="1">
              <a:buFont typeface="Courier New" panose="02070309020205020404" pitchFamily="49" charset="0"/>
              <a:buChar char="o"/>
            </a:pPr>
            <a:r>
              <a:rPr lang="lv-LV" sz="2600" dirty="0" smtClean="0"/>
              <a:t>samazināt vai aizvietot ēdienkartē pārāk treknus ēdienus</a:t>
            </a:r>
          </a:p>
          <a:p>
            <a:pPr lvl="1">
              <a:buFont typeface="Courier New" panose="02070309020205020404" pitchFamily="49" charset="0"/>
              <a:buChar char="o"/>
            </a:pPr>
            <a:r>
              <a:rPr lang="lv-LV" sz="2600" dirty="0" smtClean="0"/>
              <a:t>samazināt  vai aizvietot ēdienkartē pārāk saldus pārtikas produktus</a:t>
            </a:r>
          </a:p>
          <a:p>
            <a:pPr lvl="1">
              <a:buFont typeface="Courier New" panose="02070309020205020404" pitchFamily="49" charset="0"/>
              <a:buChar char="o"/>
            </a:pPr>
            <a:r>
              <a:rPr lang="lv-LV" sz="2600" dirty="0"/>
              <a:t>v</a:t>
            </a:r>
            <a:r>
              <a:rPr lang="lv-LV" sz="2600" dirty="0" smtClean="0"/>
              <a:t>eikt izmaiņas ēdiena pagatavošanas procesā</a:t>
            </a:r>
          </a:p>
          <a:p>
            <a:pPr marL="0" indent="0">
              <a:buNone/>
            </a:pPr>
            <a:r>
              <a:rPr lang="lv-LV" sz="2600" dirty="0"/>
              <a:t>	</a:t>
            </a:r>
            <a:r>
              <a:rPr lang="lv-LV" sz="2600" dirty="0" smtClean="0"/>
              <a:t>	</a:t>
            </a:r>
            <a:endParaRPr lang="lv-LV" sz="2600" dirty="0"/>
          </a:p>
        </p:txBody>
      </p:sp>
    </p:spTree>
    <p:extLst>
      <p:ext uri="{BB962C8B-B14F-4D97-AF65-F5344CB8AC3E}">
        <p14:creationId xmlns:p14="http://schemas.microsoft.com/office/powerpoint/2010/main" val="675018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tt&amp;emacr;lu rezult&amp;amacr;ti vaic&amp;amacr;jumam “fru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884" y="3990109"/>
            <a:ext cx="4156362" cy="2770909"/>
          </a:xfrm>
          <a:prstGeom prst="rect">
            <a:avLst/>
          </a:prstGeom>
          <a:noFill/>
          <a:extLst>
            <a:ext uri="{909E8E84-426E-40DD-AFC4-6F175D3DCCD1}">
              <a14:hiddenFill xmlns:a14="http://schemas.microsoft.com/office/drawing/2010/main">
                <a:solidFill>
                  <a:srgbClr val="FFFFFF"/>
                </a:solidFill>
              </a14:hiddenFill>
            </a:ext>
          </a:extLst>
        </p:spPr>
      </p:pic>
      <p:sp>
        <p:nvSpPr>
          <p:cNvPr id="4" name="Satura vietturis 2"/>
          <p:cNvSpPr>
            <a:spLocks noGrp="1"/>
          </p:cNvSpPr>
          <p:nvPr>
            <p:ph idx="1"/>
          </p:nvPr>
        </p:nvSpPr>
        <p:spPr>
          <a:xfrm>
            <a:off x="533399" y="246206"/>
            <a:ext cx="10515600" cy="5877503"/>
          </a:xfrm>
        </p:spPr>
        <p:txBody>
          <a:bodyPr>
            <a:normAutofit/>
          </a:bodyPr>
          <a:lstStyle/>
          <a:p>
            <a:pPr marL="0" indent="0">
              <a:buNone/>
            </a:pPr>
            <a:r>
              <a:rPr lang="lv-LV" dirty="0" smtClean="0"/>
              <a:t>	</a:t>
            </a:r>
            <a:endParaRPr lang="lv-LV" sz="2600" dirty="0" smtClean="0"/>
          </a:p>
          <a:p>
            <a:r>
              <a:rPr lang="lv-LV" sz="2600" b="1" u="sng" dirty="0" smtClean="0"/>
              <a:t>Kāpēc, stājoties spēkā izmaiņām, bērni dažkārt izjūt izsalkumu pēcpusdienā un nevar sagaidīt vakariņas?</a:t>
            </a:r>
          </a:p>
          <a:p>
            <a:pPr marL="0" indent="0">
              <a:buNone/>
            </a:pPr>
            <a:r>
              <a:rPr lang="lv-LV" sz="2600" dirty="0"/>
              <a:t>	</a:t>
            </a:r>
            <a:r>
              <a:rPr lang="lv-LV" sz="2600" dirty="0" smtClean="0"/>
              <a:t>Cilvēka organisms izjūt izsalkumu, ja ir uzņemts nepietiekams enerģijas daudzums vai ir uzņemta viegli asimilējamiem ogļhidrātiem bagāta pārtika. Uzņemto uzturu organisms pārstrādā dažādi, atkarībā no tā sastāvdaļām un uzturvērtībām. Tādi pārtikas produkti un ēdieni kā saldināti dzērieni, baltmaize, saldie krēmi satur viegli asimilējamus ogļhidrātus un tie nesniedz enerģiju ilgam laikam. Pēcpusdienā svarīgi plānot ēdienkarti tā, lai launagā tiktu pasniegti uzturvielām bagāti ēdieni – svaigi augļi, jogurts, auzu pārslas, rudzu maizes grauzdiņi, dārzeņu pankūkas ar auzu miltiem, rudzu maizītes ar svaigu sieru un dārzeņiem.</a:t>
            </a:r>
          </a:p>
        </p:txBody>
      </p:sp>
    </p:spTree>
    <p:extLst>
      <p:ext uri="{BB962C8B-B14F-4D97-AF65-F5344CB8AC3E}">
        <p14:creationId xmlns:p14="http://schemas.microsoft.com/office/powerpoint/2010/main" val="3337409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616527" y="260061"/>
            <a:ext cx="11201400" cy="6473248"/>
          </a:xfrm>
        </p:spPr>
        <p:txBody>
          <a:bodyPr>
            <a:normAutofit fontScale="92500" lnSpcReduction="10000"/>
          </a:bodyPr>
          <a:lstStyle/>
          <a:p>
            <a:pPr marL="0" indent="0">
              <a:buNone/>
            </a:pPr>
            <a:r>
              <a:rPr lang="lv-LV" b="1" u="sng" dirty="0" smtClean="0"/>
              <a:t>Kā mēs to īstenojam «SPRĪDĪTĪ»</a:t>
            </a:r>
          </a:p>
          <a:p>
            <a:pPr>
              <a:buFont typeface="Wingdings" panose="05000000000000000000" pitchFamily="2" charset="2"/>
              <a:buChar char="ü"/>
            </a:pPr>
            <a:r>
              <a:rPr lang="lv-LV" dirty="0" smtClean="0"/>
              <a:t>Jau kopš pagājušā mācību gada īstenojam ideju - ZUPĀS EĻĻU - NĒ! Tas nozīmē, ka produktus zupas pagatavošanai neapcep</a:t>
            </a:r>
          </a:p>
          <a:p>
            <a:pPr>
              <a:buFont typeface="Wingdings" panose="05000000000000000000" pitchFamily="2" charset="2"/>
              <a:buChar char="ü"/>
            </a:pPr>
            <a:r>
              <a:rPr lang="lv-LV" dirty="0" smtClean="0"/>
              <a:t>Mēģinām baltmaizi aizstāt ar rudzu maizi, sēklu maizi vai pašu ceptiem rudzu kraukšķiem</a:t>
            </a:r>
          </a:p>
          <a:p>
            <a:pPr>
              <a:buFont typeface="Wingdings" panose="05000000000000000000" pitchFamily="2" charset="2"/>
              <a:buChar char="ü"/>
            </a:pPr>
            <a:r>
              <a:rPr lang="lv-LV" dirty="0" smtClean="0"/>
              <a:t>Samazinām piedāvājumu ar kviešu miltu un saldā krējuma mērcēm</a:t>
            </a:r>
          </a:p>
          <a:p>
            <a:pPr>
              <a:buFont typeface="Wingdings" panose="05000000000000000000" pitchFamily="2" charset="2"/>
              <a:buChar char="ü"/>
            </a:pPr>
            <a:r>
              <a:rPr lang="lv-LV" dirty="0" smtClean="0"/>
              <a:t>Eksperimentējam otro ēdienu pasniegt bez mērces izmantošanas</a:t>
            </a:r>
          </a:p>
          <a:p>
            <a:pPr>
              <a:buFont typeface="Wingdings" panose="05000000000000000000" pitchFamily="2" charset="2"/>
              <a:buChar char="ü"/>
            </a:pPr>
            <a:r>
              <a:rPr lang="lv-LV" dirty="0" smtClean="0"/>
              <a:t>Smilšu mīklas cepumus aizvietojam ar auzu pārslu vai biezpiena cepumiem, izstrādājam receptūru auzu miltu kēksiņiem</a:t>
            </a:r>
          </a:p>
          <a:p>
            <a:pPr>
              <a:buFont typeface="Wingdings" panose="05000000000000000000" pitchFamily="2" charset="2"/>
              <a:buChar char="ü"/>
            </a:pPr>
            <a:r>
              <a:rPr lang="lv-LV" dirty="0" smtClean="0"/>
              <a:t>Dārzeņu salātus pasniedzam ar augu eļļām, neizmantojam krējumu vai majonēzi</a:t>
            </a:r>
          </a:p>
          <a:p>
            <a:pPr>
              <a:buFont typeface="Wingdings" panose="05000000000000000000" pitchFamily="2" charset="2"/>
              <a:buChar char="ü"/>
            </a:pPr>
            <a:r>
              <a:rPr lang="lv-LV" dirty="0" smtClean="0"/>
              <a:t>Saldināto sulas dzērienu aizvietojam ar citrona vai citrona – ingvera dzērienu, vai iespēju padzerties ūdeni</a:t>
            </a:r>
          </a:p>
          <a:p>
            <a:pPr>
              <a:buFont typeface="Wingdings" panose="05000000000000000000" pitchFamily="2" charset="2"/>
              <a:buChar char="ü"/>
            </a:pPr>
            <a:r>
              <a:rPr lang="lv-LV" dirty="0" smtClean="0"/>
              <a:t>Pēc iespējas vairāk produktus gatavot iestādes virtuvē - pastētes, cepumus</a:t>
            </a:r>
          </a:p>
          <a:p>
            <a:pPr>
              <a:buFont typeface="Wingdings" panose="05000000000000000000" pitchFamily="2" charset="2"/>
              <a:buChar char="ü"/>
            </a:pPr>
            <a:r>
              <a:rPr lang="lv-LV" dirty="0" smtClean="0"/>
              <a:t>Pie ēdienkartēm pievienojam informāciju par produkta labo ietekmi uz organismu un viena produkta izmantošanu dažādos ēdienos - nedēļas VIP produkts</a:t>
            </a:r>
          </a:p>
          <a:p>
            <a:pPr>
              <a:buFont typeface="Wingdings" panose="05000000000000000000" pitchFamily="2" charset="2"/>
              <a:buChar char="ü"/>
            </a:pPr>
            <a:endParaRPr lang="lv-LV" dirty="0" smtClean="0"/>
          </a:p>
        </p:txBody>
      </p:sp>
    </p:spTree>
    <p:extLst>
      <p:ext uri="{BB962C8B-B14F-4D97-AF65-F5344CB8AC3E}">
        <p14:creationId xmlns:p14="http://schemas.microsoft.com/office/powerpoint/2010/main" val="1276235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08709" y="996300"/>
            <a:ext cx="6607752" cy="5473773"/>
          </a:xfrm>
        </p:spPr>
        <p:txBody>
          <a:bodyPr>
            <a:normAutofit lnSpcReduction="10000"/>
          </a:bodyPr>
          <a:lstStyle/>
          <a:p>
            <a:r>
              <a:rPr lang="lv-LV" sz="3200" b="1" u="sng" dirty="0" smtClean="0"/>
              <a:t>Idejas  nākotnei:</a:t>
            </a:r>
          </a:p>
          <a:p>
            <a:pPr>
              <a:buFont typeface="Wingdings" panose="05000000000000000000" pitchFamily="2" charset="2"/>
              <a:buChar char="ü"/>
            </a:pPr>
            <a:r>
              <a:rPr lang="lv-LV" sz="3200" dirty="0" smtClean="0"/>
              <a:t>Iepirkumā iekļaut vēl produktu dažādību, kā svaigu sieru, avokado, spinātus, auzu miltus</a:t>
            </a:r>
          </a:p>
          <a:p>
            <a:pPr>
              <a:buFont typeface="Wingdings" panose="05000000000000000000" pitchFamily="2" charset="2"/>
              <a:buChar char="ü"/>
            </a:pPr>
            <a:r>
              <a:rPr lang="lv-LV" sz="3200" dirty="0" smtClean="0"/>
              <a:t>Pilnīgi atteikties no kviešu miltu un saldā krējuma mērcēm</a:t>
            </a:r>
          </a:p>
          <a:p>
            <a:pPr>
              <a:buFont typeface="Wingdings" panose="05000000000000000000" pitchFamily="2" charset="2"/>
              <a:buChar char="ü"/>
            </a:pPr>
            <a:r>
              <a:rPr lang="lv-LV" sz="3200" dirty="0" smtClean="0"/>
              <a:t>Praktizēt </a:t>
            </a:r>
            <a:r>
              <a:rPr lang="lv-LV" sz="3200" dirty="0"/>
              <a:t>p</a:t>
            </a:r>
            <a:r>
              <a:rPr lang="lv-LV" sz="3200" dirty="0" smtClean="0"/>
              <a:t>roduktu cepšanu krāsnī, aizvietojot cepšanu uz pannas eļļā (kotletes)</a:t>
            </a:r>
          </a:p>
          <a:p>
            <a:pPr>
              <a:buFont typeface="Wingdings" panose="05000000000000000000" pitchFamily="2" charset="2"/>
              <a:buChar char="ü"/>
            </a:pPr>
            <a:r>
              <a:rPr lang="lv-LV" sz="3200" dirty="0"/>
              <a:t> </a:t>
            </a:r>
            <a:r>
              <a:rPr lang="lv-LV" sz="3200" dirty="0" smtClean="0"/>
              <a:t>Organizēt izglītojošu lekciju vecākiem par veselīga dzīvesveida principiem</a:t>
            </a:r>
          </a:p>
          <a:p>
            <a:pPr>
              <a:buFont typeface="Wingdings" panose="05000000000000000000" pitchFamily="2" charset="2"/>
              <a:buChar char="ü"/>
            </a:pPr>
            <a:endParaRPr lang="lv-LV" dirty="0" smtClean="0"/>
          </a:p>
          <a:p>
            <a:pPr>
              <a:buFont typeface="Wingdings" panose="05000000000000000000" pitchFamily="2" charset="2"/>
              <a:buChar char="ü"/>
            </a:pPr>
            <a:endParaRPr lang="lv-LV" dirty="0" smtClean="0"/>
          </a:p>
        </p:txBody>
      </p:sp>
      <p:pic>
        <p:nvPicPr>
          <p:cNvPr id="4098" name="Picture 2" descr="Att&amp;emacr;lu rezult&amp;amacr;ti vaic&amp;amacr;jumam “frui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5758">
            <a:off x="6864062" y="1590819"/>
            <a:ext cx="4752975" cy="356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88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30381" y="212725"/>
            <a:ext cx="10515600" cy="1325563"/>
          </a:xfrm>
        </p:spPr>
        <p:txBody>
          <a:bodyPr/>
          <a:lstStyle/>
          <a:p>
            <a:r>
              <a:rPr lang="lv-LV" b="1" dirty="0" smtClean="0"/>
              <a:t>EKOSKOLA</a:t>
            </a:r>
            <a:endParaRPr lang="lv-LV" b="1" dirty="0"/>
          </a:p>
        </p:txBody>
      </p:sp>
      <p:sp>
        <p:nvSpPr>
          <p:cNvPr id="3" name="Satura vietturis 2"/>
          <p:cNvSpPr>
            <a:spLocks noGrp="1"/>
          </p:cNvSpPr>
          <p:nvPr>
            <p:ph idx="1"/>
          </p:nvPr>
        </p:nvSpPr>
        <p:spPr>
          <a:xfrm>
            <a:off x="727364" y="1132897"/>
            <a:ext cx="10515600" cy="1291648"/>
          </a:xfrm>
        </p:spPr>
        <p:txBody>
          <a:bodyPr/>
          <a:lstStyle/>
          <a:p>
            <a:pPr marL="0" indent="0">
              <a:buNone/>
            </a:pPr>
            <a:r>
              <a:rPr lang="lv-LV" dirty="0" smtClean="0"/>
              <a:t>	Saistībā ar Ekoskolas uzdevumiem, mēs veicam mērījumus, vismaz divas reizes mācību gadā,  par pārtikas produktu atkritumiem no gatavās produkcijas:</a:t>
            </a:r>
          </a:p>
          <a:p>
            <a:endParaRPr lang="lv-LV" dirty="0"/>
          </a:p>
        </p:txBody>
      </p:sp>
      <p:sp>
        <p:nvSpPr>
          <p:cNvPr id="4" name="Satura vietturis 2"/>
          <p:cNvSpPr txBox="1">
            <a:spLocks/>
          </p:cNvSpPr>
          <p:nvPr/>
        </p:nvSpPr>
        <p:spPr>
          <a:xfrm>
            <a:off x="962891" y="296169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dirty="0"/>
          </a:p>
        </p:txBody>
      </p:sp>
      <p:graphicFrame>
        <p:nvGraphicFramePr>
          <p:cNvPr id="11" name="Diagramma 10"/>
          <p:cNvGraphicFramePr/>
          <p:nvPr>
            <p:extLst>
              <p:ext uri="{D42A27DB-BD31-4B8C-83A1-F6EECF244321}">
                <p14:modId xmlns:p14="http://schemas.microsoft.com/office/powerpoint/2010/main" val="334570457"/>
              </p:ext>
            </p:extLst>
          </p:nvPr>
        </p:nvGraphicFramePr>
        <p:xfrm>
          <a:off x="1680268" y="2458460"/>
          <a:ext cx="5798755" cy="4092369"/>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descr="Att&amp;emacr;lu rezult&amp;amacr;ti vaic&amp;amacr;jumam “frui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29627">
            <a:off x="8583503" y="2362684"/>
            <a:ext cx="2804425" cy="25897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tt&amp;emacr;lu rezult&amp;amacr;ti vaic&amp;amacr;jumam “frui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29627">
            <a:off x="9541220" y="4673793"/>
            <a:ext cx="2390629" cy="220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469945" y="701058"/>
            <a:ext cx="3011658" cy="1325563"/>
          </a:xfrm>
        </p:spPr>
        <p:txBody>
          <a:bodyPr/>
          <a:lstStyle/>
          <a:p>
            <a:pPr algn="r"/>
            <a:r>
              <a:rPr lang="lv-LV" b="1" dirty="0" smtClean="0"/>
              <a:t>Secinājums:</a:t>
            </a:r>
            <a:endParaRPr lang="lv-LV" b="1" dirty="0"/>
          </a:p>
        </p:txBody>
      </p:sp>
      <p:sp>
        <p:nvSpPr>
          <p:cNvPr id="3" name="Satura vietturis 2"/>
          <p:cNvSpPr>
            <a:spLocks noGrp="1"/>
          </p:cNvSpPr>
          <p:nvPr>
            <p:ph idx="1"/>
          </p:nvPr>
        </p:nvSpPr>
        <p:spPr>
          <a:xfrm>
            <a:off x="1386840" y="2026621"/>
            <a:ext cx="10515600" cy="2278093"/>
          </a:xfrm>
        </p:spPr>
        <p:txBody>
          <a:bodyPr/>
          <a:lstStyle/>
          <a:p>
            <a:pPr marL="0" indent="0">
              <a:buNone/>
            </a:pPr>
            <a:r>
              <a:rPr lang="lv-LV" dirty="0" smtClean="0"/>
              <a:t>	No pirmās mērīšanas reizes atkritumu daudzums ir samazinājies par 38ml nedēļā uz vienu bērnu, tas šķiet maz, bet iestādi apmeklē vidēji 170 bērni dienā, tad dienā mēs samazinājām gandrīz 2L atkritumus no gatavās produkcijas, nedēļā </a:t>
            </a:r>
            <a:r>
              <a:rPr lang="lv-LV" dirty="0"/>
              <a:t>7</a:t>
            </a:r>
            <a:r>
              <a:rPr lang="lv-LV" dirty="0" smtClean="0"/>
              <a:t>L, mēnesī 30L - tie ir trīs </a:t>
            </a:r>
            <a:r>
              <a:rPr lang="lv-LV" smtClean="0"/>
              <a:t>10L spaiņi</a:t>
            </a:r>
            <a:endParaRPr lang="lv-LV" u="sng" dirty="0"/>
          </a:p>
        </p:txBody>
      </p:sp>
      <p:pic>
        <p:nvPicPr>
          <p:cNvPr id="4" name="Picture 2" descr="Att&amp;emacr;lu rezult&amp;amacr;ti vaic&amp;amacr;jumam “frui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29627">
            <a:off x="506458" y="394651"/>
            <a:ext cx="2099046" cy="19383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tt&amp;emacr;lu rezult&amp;amacr;ti vaic&amp;amacr;jumam “spain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011" y="4402617"/>
            <a:ext cx="1584942" cy="1589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tt&amp;emacr;lu rezult&amp;amacr;ti vaic&amp;amacr;jumam “spain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9945" y="4408675"/>
            <a:ext cx="1613081" cy="16174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tt&amp;emacr;lu rezult&amp;amacr;ti vaic&amp;amacr;jumam “spain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218" y="4402617"/>
            <a:ext cx="1619123" cy="162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91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519136" y="1766454"/>
            <a:ext cx="3338701" cy="2064327"/>
          </a:xfrm>
        </p:spPr>
        <p:txBody>
          <a:bodyPr>
            <a:normAutofit fontScale="90000"/>
          </a:bodyPr>
          <a:lstStyle/>
          <a:p>
            <a:pPr algn="ctr"/>
            <a:r>
              <a:rPr lang="lv-LV" b="1" u="sng" dirty="0" smtClean="0"/>
              <a:t>Visi lielie darbi sākās no </a:t>
            </a:r>
            <a:br>
              <a:rPr lang="lv-LV" b="1" u="sng" dirty="0" smtClean="0"/>
            </a:br>
            <a:r>
              <a:rPr lang="lv-LV" b="1" u="sng" dirty="0" smtClean="0"/>
              <a:t>paveiktajiem mazajiem!</a:t>
            </a:r>
            <a:r>
              <a:rPr lang="lv-LV" u="sng" dirty="0" smtClean="0"/>
              <a:t/>
            </a:r>
            <a:br>
              <a:rPr lang="lv-LV" u="sng" dirty="0" smtClean="0"/>
            </a:br>
            <a:endParaRPr lang="lv-LV" dirty="0"/>
          </a:p>
        </p:txBody>
      </p:sp>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705272" y="3385498"/>
            <a:ext cx="3842327" cy="2881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Attēls 3"/>
          <p:cNvPicPr>
            <a:picLocks noChangeAspect="1"/>
          </p:cNvPicPr>
          <p:nvPr/>
        </p:nvPicPr>
        <p:blipFill rotWithShape="1">
          <a:blip r:embed="rId3"/>
          <a:srcRect b="46408"/>
          <a:stretch/>
        </p:blipFill>
        <p:spPr>
          <a:xfrm>
            <a:off x="39485" y="4516361"/>
            <a:ext cx="4982931" cy="3560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Attēls 4"/>
          <p:cNvPicPr>
            <a:picLocks noChangeAspect="1"/>
          </p:cNvPicPr>
          <p:nvPr/>
        </p:nvPicPr>
        <p:blipFill>
          <a:blip r:embed="rId4"/>
          <a:stretch>
            <a:fillRect/>
          </a:stretch>
        </p:blipFill>
        <p:spPr>
          <a:xfrm>
            <a:off x="2552288" y="0"/>
            <a:ext cx="2639123" cy="3518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Attēls 5"/>
          <p:cNvPicPr>
            <a:picLocks noChangeAspect="1"/>
          </p:cNvPicPr>
          <p:nvPr/>
        </p:nvPicPr>
        <p:blipFill>
          <a:blip r:embed="rId5"/>
          <a:stretch>
            <a:fillRect/>
          </a:stretch>
        </p:blipFill>
        <p:spPr>
          <a:xfrm>
            <a:off x="-38162" y="0"/>
            <a:ext cx="2649681" cy="3532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Virsraksts 1"/>
          <p:cNvSpPr txBox="1">
            <a:spLocks/>
          </p:cNvSpPr>
          <p:nvPr/>
        </p:nvSpPr>
        <p:spPr>
          <a:xfrm>
            <a:off x="-19961" y="3532909"/>
            <a:ext cx="5105155" cy="103931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smtClean="0"/>
              <a:t>Apgūstam pašapkalpošanās iemaņas, kuras kļūst par mūsu ikdienu atbilstoši vecumam un spējām</a:t>
            </a:r>
            <a:endParaRPr lang="lv-LV" dirty="0"/>
          </a:p>
        </p:txBody>
      </p:sp>
      <p:sp>
        <p:nvSpPr>
          <p:cNvPr id="8" name="Virsraksts 1"/>
          <p:cNvSpPr txBox="1">
            <a:spLocks/>
          </p:cNvSpPr>
          <p:nvPr/>
        </p:nvSpPr>
        <p:spPr>
          <a:xfrm>
            <a:off x="5038952" y="4661608"/>
            <a:ext cx="3259392" cy="209941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smtClean="0"/>
              <a:t>Ārsta palīgs ar bērniem runā par tēmām- sāta sajūta, kādi produkti nepieciešami organismam un kādēļ izvēlēties auzu pārslu putru nevis saldumus, jo abi satur ogļhidrātus</a:t>
            </a:r>
            <a:endParaRPr lang="lv-LV" dirty="0"/>
          </a:p>
        </p:txBody>
      </p:sp>
      <p:sp>
        <p:nvSpPr>
          <p:cNvPr id="9" name="Virsraksts 1"/>
          <p:cNvSpPr txBox="1">
            <a:spLocks/>
          </p:cNvSpPr>
          <p:nvPr/>
        </p:nvSpPr>
        <p:spPr>
          <a:xfrm>
            <a:off x="9573490" y="0"/>
            <a:ext cx="2618510" cy="2905207"/>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smtClean="0"/>
              <a:t>Mazā </a:t>
            </a:r>
            <a:r>
              <a:rPr lang="lv-LV" b="1" dirty="0" err="1" smtClean="0"/>
              <a:t>Ekopadome</a:t>
            </a:r>
            <a:r>
              <a:rPr lang="lv-LV" b="1" dirty="0" smtClean="0"/>
              <a:t> apgūst </a:t>
            </a:r>
            <a:r>
              <a:rPr lang="lv-LV" b="1" dirty="0" err="1" smtClean="0"/>
              <a:t>smūtiju</a:t>
            </a:r>
            <a:r>
              <a:rPr lang="lv-LV" b="1" dirty="0" smtClean="0"/>
              <a:t> gatavošanu, uzsvaru liekot uz iespēju pagatavot garšīgas lietas neizmantojot papildus cukuru un izmantot alternatīvas iespējas plastmasa salmiņiem. Uzdevums ar iegūtajām zināšanām  dalīties ar citiem bērniem </a:t>
            </a:r>
            <a:endParaRPr lang="lv-LV" dirty="0"/>
          </a:p>
        </p:txBody>
      </p:sp>
    </p:spTree>
    <p:extLst>
      <p:ext uri="{BB962C8B-B14F-4D97-AF65-F5344CB8AC3E}">
        <p14:creationId xmlns:p14="http://schemas.microsoft.com/office/powerpoint/2010/main" val="2856987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274</Words>
  <Application>Microsoft Office PowerPoint</Application>
  <PresentationFormat>Platekrāna</PresentationFormat>
  <Paragraphs>37</Paragraphs>
  <Slides>8</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8</vt:i4>
      </vt:variant>
    </vt:vector>
  </HeadingPairs>
  <TitlesOfParts>
    <vt:vector size="14" baseType="lpstr">
      <vt:lpstr>Arial</vt:lpstr>
      <vt:lpstr>Calibri</vt:lpstr>
      <vt:lpstr>Calibri Light</vt:lpstr>
      <vt:lpstr>Courier New</vt:lpstr>
      <vt:lpstr>Wingdings</vt:lpstr>
      <vt:lpstr>Office dizains</vt:lpstr>
      <vt:lpstr>PAR ĒDINĀŠANU IZGLĪTĪBAS IESTĀDĒ</vt:lpstr>
      <vt:lpstr>PowerPoint prezentācija</vt:lpstr>
      <vt:lpstr>PowerPoint prezentācija</vt:lpstr>
      <vt:lpstr>PowerPoint prezentācija</vt:lpstr>
      <vt:lpstr>PowerPoint prezentācija</vt:lpstr>
      <vt:lpstr>EKOSKOLA</vt:lpstr>
      <vt:lpstr>Secinājums:</vt:lpstr>
      <vt:lpstr>Visi lielie darbi sākās no  paveiktajiem mazajiem!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ĒDINĀŠANU IZGLĪTĪBAS IESTĀDĒ</dc:title>
  <dc:creator>Darbinieks</dc:creator>
  <cp:lastModifiedBy>Jurijs DROZDOVS</cp:lastModifiedBy>
  <cp:revision>30</cp:revision>
  <dcterms:created xsi:type="dcterms:W3CDTF">2019-02-25T09:58:06Z</dcterms:created>
  <dcterms:modified xsi:type="dcterms:W3CDTF">2019-06-18T13:33:02Z</dcterms:modified>
</cp:coreProperties>
</file>